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7" r:id="rId3"/>
    <p:sldId id="258" r:id="rId5"/>
    <p:sldId id="264" r:id="rId6"/>
    <p:sldId id="267" r:id="rId7"/>
    <p:sldId id="265" r:id="rId8"/>
    <p:sldId id="296" r:id="rId9"/>
    <p:sldId id="298" r:id="rId10"/>
    <p:sldId id="300" r:id="rId11"/>
    <p:sldId id="271" r:id="rId12"/>
    <p:sldId id="297" r:id="rId13"/>
    <p:sldId id="301" r:id="rId14"/>
    <p:sldId id="29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346C"/>
    <a:srgbClr val="2468D6"/>
    <a:srgbClr val="194A96"/>
    <a:srgbClr val="0070C0"/>
    <a:srgbClr val="F2F2F2"/>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8" autoAdjust="0"/>
    <p:restoredTop sz="93963" autoAdjust="0"/>
  </p:normalViewPr>
  <p:slideViewPr>
    <p:cSldViewPr snapToGrid="0" showGuides="1">
      <p:cViewPr varScale="1">
        <p:scale>
          <a:sx n="73" d="100"/>
          <a:sy n="73" d="100"/>
        </p:scale>
        <p:origin x="498" y="78"/>
      </p:cViewPr>
      <p:guideLst>
        <p:guide orient="horz" pos="2160"/>
        <p:guide pos="3841"/>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endParaRPr lang="zh-CN" altLang="en-US" dirty="0"/>
          </a:p>
          <a:p>
            <a:r>
              <a:rPr lang="en-US" altLang="zh-CN" dirty="0"/>
              <a:t>https://liangliangtuwen.tmall.com</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endParaRPr lang="zh-CN" altLang="en-US" dirty="0"/>
          </a:p>
          <a:p>
            <a:r>
              <a:rPr lang="en-US" altLang="zh-CN" dirty="0"/>
              <a:t>https://liangliangtuwen.tmall.com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27D2638-5313-4B64-878D-A284C3526AE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F28427-DD18-4FC4-8F0A-CDCFAE90A2A9}"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b="1"/>
            </a:lvl1pPr>
          </a:lstStyle>
          <a:p>
            <a:fld id="{A8537B7A-7510-410A-AA53-45D600DA0276}" type="slidenum">
              <a:rPr lang="zh-CN" altLang="en-US" smtClean="0"/>
            </a:fld>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91577" y="136525"/>
            <a:ext cx="1967014" cy="4124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内容无logo">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EF9789-5307-4634-BCF7-184E2903B168}"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b="1"/>
            </a:lvl1pPr>
          </a:lstStyle>
          <a:p>
            <a:fld id="{A8537B7A-7510-410A-AA53-45D600DA0276}"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062394-46F0-4523-8621-BE6C35854420}"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audio" Target="../media/media1.mp3"/><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image" Target="../media/image2.png"/><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image" Target="../media/image4.png"/><Relationship Id="rId10" Type="http://schemas.microsoft.com/office/2007/relationships/media" Target="../media/media1.mp3"/><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tags" Target="../tags/tag14.xml"/><Relationship Id="rId2" Type="http://schemas.openxmlformats.org/officeDocument/2006/relationships/image" Target="../media/image2.png"/><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800" y="3067685"/>
            <a:ext cx="7764780" cy="1014730"/>
          </a:xfrm>
          <a:prstGeom prst="rect">
            <a:avLst/>
          </a:prstGeom>
          <a:noFill/>
        </p:spPr>
        <p:txBody>
          <a:bodyPr wrap="square" rtlCol="0">
            <a:spAutoFit/>
          </a:bodyPr>
          <a:lstStyle/>
          <a:p>
            <a:pPr algn="ctr"/>
            <a:r>
              <a:rPr lang="zh-CN" altLang="en-US" sz="6000" b="1" dirty="0" smtClean="0">
                <a:solidFill>
                  <a:schemeClr val="bg1">
                    <a:lumMod val="95000"/>
                  </a:schemeClr>
                </a:solidFill>
                <a:latin typeface="微软雅黑" panose="020B0503020204020204" pitchFamily="34" charset="-122"/>
                <a:ea typeface="微软雅黑" panose="020B0503020204020204" pitchFamily="34" charset="-122"/>
              </a:rPr>
              <a:t>实验一手写数字识别</a:t>
            </a:r>
            <a:endParaRPr lang="zh-CN" altLang="en-US" sz="6000" b="1" dirty="0" smtClean="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982973" y="652725"/>
            <a:ext cx="4226054" cy="886197"/>
          </a:xfrm>
          <a:prstGeom prst="rect">
            <a:avLst/>
          </a:prstGeom>
        </p:spPr>
      </p:pic>
      <p:sp>
        <p:nvSpPr>
          <p:cNvPr id="13" name="TextBox 6"/>
          <p:cNvSpPr txBox="1"/>
          <p:nvPr>
            <p:custDataLst>
              <p:tags r:id="rId5"/>
            </p:custDataLst>
          </p:nvPr>
        </p:nvSpPr>
        <p:spPr>
          <a:xfrm>
            <a:off x="4147483" y="5644929"/>
            <a:ext cx="1961515"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smtClean="0">
                <a:solidFill>
                  <a:srgbClr val="194A96"/>
                </a:solidFill>
                <a:latin typeface="微软雅黑" panose="020B0503020204020204" pitchFamily="34" charset="-122"/>
                <a:ea typeface="微软雅黑" panose="020B0503020204020204" pitchFamily="34" charset="-122"/>
              </a:rPr>
              <a:t>汇报人</a:t>
            </a:r>
            <a:r>
              <a:rPr lang="zh-CN" altLang="en-US" dirty="0" smtClean="0">
                <a:solidFill>
                  <a:srgbClr val="194A96"/>
                </a:solidFill>
                <a:latin typeface="微软雅黑" panose="020B0503020204020204" pitchFamily="34" charset="-122"/>
                <a:ea typeface="微软雅黑" panose="020B0503020204020204" pitchFamily="34" charset="-122"/>
              </a:rPr>
              <a:t>：</a:t>
            </a:r>
            <a:r>
              <a:rPr lang="zh-CN" altLang="en-US" dirty="0" smtClean="0">
                <a:solidFill>
                  <a:srgbClr val="194A96"/>
                </a:solidFill>
                <a:latin typeface="微软雅黑" panose="020B0503020204020204" pitchFamily="34" charset="-122"/>
                <a:ea typeface="微软雅黑" panose="020B0503020204020204" pitchFamily="34" charset="-122"/>
              </a:rPr>
              <a:t>李增圣</a:t>
            </a:r>
            <a:endParaRPr lang="zh-CN" altLang="en-US" dirty="0" smtClean="0">
              <a:solidFill>
                <a:srgbClr val="194A96"/>
              </a:solidFill>
              <a:latin typeface="微软雅黑" panose="020B0503020204020204" pitchFamily="34" charset="-122"/>
              <a:ea typeface="微软雅黑" panose="020B0503020204020204" pitchFamily="34" charset="-122"/>
            </a:endParaRPr>
          </a:p>
        </p:txBody>
      </p:sp>
      <p:sp>
        <p:nvSpPr>
          <p:cNvPr id="14" name="TextBox 7"/>
          <p:cNvSpPr txBox="1"/>
          <p:nvPr>
            <p:custDataLst>
              <p:tags r:id="rId6"/>
            </p:custDataLst>
          </p:nvPr>
        </p:nvSpPr>
        <p:spPr>
          <a:xfrm>
            <a:off x="7068659" y="5644929"/>
            <a:ext cx="2213610" cy="397510"/>
          </a:xfrm>
          <a:prstGeom prst="rect">
            <a:avLst/>
          </a:prstGeom>
          <a:noFill/>
        </p:spPr>
        <p:txBody>
          <a:bodyPr wrap="none" lIns="91416" tIns="45708" rIns="91416" bIns="45708" rtlCol="0">
            <a:spAutoFit/>
          </a:bodyPr>
          <a:lstStyle/>
          <a:p>
            <a:pPr algn="ctr"/>
            <a:r>
              <a:rPr lang="zh-CN" altLang="en-US" sz="2000" b="1" dirty="0">
                <a:solidFill>
                  <a:srgbClr val="194A96"/>
                </a:solidFill>
                <a:latin typeface="微软雅黑" panose="020B0503020204020204" pitchFamily="34" charset="-122"/>
                <a:ea typeface="微软雅黑" panose="020B0503020204020204" pitchFamily="34" charset="-122"/>
              </a:rPr>
              <a:t>指导老师</a:t>
            </a:r>
            <a:r>
              <a:rPr lang="zh-CN" altLang="en-US" sz="2000" dirty="0" smtClean="0">
                <a:solidFill>
                  <a:srgbClr val="194A96"/>
                </a:solidFill>
                <a:latin typeface="微软雅黑" panose="020B0503020204020204" pitchFamily="34" charset="-122"/>
                <a:ea typeface="微软雅黑" panose="020B0503020204020204" pitchFamily="34" charset="-122"/>
              </a:rPr>
              <a:t>：</a:t>
            </a:r>
            <a:r>
              <a:rPr lang="zh-CN" altLang="en-US" sz="2000" dirty="0" smtClean="0">
                <a:solidFill>
                  <a:srgbClr val="194A96"/>
                </a:solidFill>
                <a:latin typeface="微软雅黑" panose="020B0503020204020204" pitchFamily="34" charset="-122"/>
                <a:ea typeface="微软雅黑" panose="020B0503020204020204" pitchFamily="34" charset="-122"/>
              </a:rPr>
              <a:t>徐俊刚</a:t>
            </a:r>
            <a:endParaRPr lang="zh-CN" altLang="en-US" sz="2000" dirty="0" smtClean="0">
              <a:solidFill>
                <a:srgbClr val="194A96"/>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custDataLst>
              <p:tags r:id="rId7"/>
            </p:custDataLst>
          </p:nvPr>
        </p:nvSpPr>
        <p:spPr bwMode="auto">
          <a:xfrm>
            <a:off x="3596444"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194A96"/>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custDataLst>
              <p:tags r:id="rId8"/>
            </p:custDataLst>
          </p:nvPr>
        </p:nvSpPr>
        <p:spPr bwMode="auto">
          <a:xfrm>
            <a:off x="643823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194A96"/>
          </a:solidFill>
          <a:ln>
            <a:noFill/>
          </a:ln>
        </p:spPr>
        <p:txBody>
          <a:bodyPr vert="horz" wrap="square" lIns="91416" tIns="45708" rIns="91416" bIns="45708"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9"/>
            <p:extLst>
              <p:ext uri="{DAA4B4D4-6D71-4841-9C94-3DE7FCFB9230}">
                <p14:media xmlns:p14="http://schemas.microsoft.com/office/powerpoint/2010/main" r:embed="rId10"/>
              </p:ext>
            </p:extLst>
          </p:nvPr>
        </p:nvPicPr>
        <p:blipFill>
          <a:blip r:embed="rId11" cstate="print"/>
          <a:stretch>
            <a:fillRect/>
          </a:stretch>
        </p:blipFill>
        <p:spPr>
          <a:xfrm>
            <a:off x="-609600" y="6311900"/>
            <a:ext cx="406400" cy="406400"/>
          </a:xfrm>
          <a:prstGeom prst="rect">
            <a:avLst/>
          </a:prstGeom>
        </p:spPr>
      </p:pic>
    </p:spTree>
  </p:cSld>
  <p:clrMapOvr>
    <a:masterClrMapping/>
  </p:clrMapOvr>
  <p:timing>
    <p:tnLst>
      <p:par>
        <p:cTn id="1" dur="indefinite" restart="never" nodeType="tmRoot">
          <p:childTnLst>
            <p:audio>
              <p:cMediaNode vol="100000" numSld="100">
                <p:cTn id="2"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91676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916670" y="13335"/>
            <a:ext cx="2843530" cy="791845"/>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7" name="TextBox 7"/>
          <p:cNvSpPr txBox="1"/>
          <p:nvPr/>
        </p:nvSpPr>
        <p:spPr>
          <a:xfrm>
            <a:off x="3981374" y="217809"/>
            <a:ext cx="1344000" cy="587375"/>
          </a:xfrm>
          <a:prstGeom prst="rect">
            <a:avLst/>
          </a:prstGeom>
          <a:noFill/>
        </p:spPr>
        <p:txBody>
          <a:bodyPr wrap="square" lIns="0" tIns="48000" rIns="0" bIns="48000" rtlCol="0">
            <a:spAutoFit/>
          </a:bodyPr>
          <a:lstStyle/>
          <a:p>
            <a:pPr algn="ct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sym typeface="+mn-ea"/>
              </a:rPr>
              <a:t>实验背景</a:t>
            </a:r>
            <a:endParaRPr lang="zh-CN" altLang="en-US" sz="1600" b="1" dirty="0" smtClean="0">
              <a:solidFill>
                <a:schemeClr val="bg1">
                  <a:lumMod val="50000"/>
                </a:schemeClr>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9639224" y="217808"/>
            <a:ext cx="1344000" cy="340995"/>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实验</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结果</a:t>
            </a:r>
            <a:endParaRPr lang="zh-CN" altLang="en-US" sz="1600" b="1" dirty="0" smtClean="0">
              <a:solidFill>
                <a:schemeClr val="bg1"/>
              </a:solidFill>
              <a:latin typeface="微软雅黑" panose="020B0503020204020204" pitchFamily="34" charset="-122"/>
              <a:ea typeface="微软雅黑" panose="020B0503020204020204" pitchFamily="34" charset="-122"/>
              <a:sym typeface="+mn-ea"/>
            </a:endParaRPr>
          </a:p>
        </p:txBody>
      </p:sp>
      <p:cxnSp>
        <p:nvCxnSpPr>
          <p:cNvPr id="31" name="直接连接符 30"/>
          <p:cNvCxnSpPr/>
          <p:nvPr/>
        </p:nvCxnSpPr>
        <p:spPr>
          <a:xfrm>
            <a:off x="607450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21699" y="137165"/>
            <a:ext cx="2387399" cy="500633"/>
          </a:xfrm>
          <a:prstGeom prst="rect">
            <a:avLst/>
          </a:prstGeom>
        </p:spPr>
      </p:pic>
      <p:sp>
        <p:nvSpPr>
          <p:cNvPr id="2" name="灯片编号占位符 1"/>
          <p:cNvSpPr>
            <a:spLocks noGrp="1"/>
          </p:cNvSpPr>
          <p:nvPr>
            <p:ph type="sldNum" sz="quarter" idx="12"/>
          </p:nvPr>
        </p:nvSpPr>
        <p:spPr/>
        <p:txBody>
          <a:bodyPr/>
          <a:lstStyle/>
          <a:p>
            <a:fld id="{A8537B7A-7510-410A-AA53-45D600DA0276}" type="slidenum">
              <a:rPr lang="zh-CN" altLang="en-US" smtClean="0"/>
            </a:fld>
            <a:endParaRPr lang="zh-CN" altLang="en-US" dirty="0"/>
          </a:p>
        </p:txBody>
      </p:sp>
      <p:sp>
        <p:nvSpPr>
          <p:cNvPr id="4"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TextBox 9"/>
          <p:cNvSpPr txBox="1"/>
          <p:nvPr/>
        </p:nvSpPr>
        <p:spPr>
          <a:xfrm>
            <a:off x="6850304" y="217808"/>
            <a:ext cx="1344000" cy="340995"/>
          </a:xfrm>
          <a:prstGeom prst="rect">
            <a:avLst/>
          </a:prstGeom>
          <a:noFill/>
        </p:spPr>
        <p:txBody>
          <a:bodyPr wrap="square" lIns="0" tIns="48000" rIns="0" bIns="48000" rtlCol="0">
            <a:spAutoFit/>
          </a:bodyPr>
          <a:p>
            <a:pPr algn="ct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sym typeface="+mn-ea"/>
              </a:rPr>
              <a:t>实验过程</a:t>
            </a:r>
            <a:endParaRPr lang="zh-CN" altLang="en-US" sz="1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6" name="TextBox 6"/>
          <p:cNvSpPr txBox="1"/>
          <p:nvPr/>
        </p:nvSpPr>
        <p:spPr>
          <a:xfrm>
            <a:off x="69215" y="1064895"/>
            <a:ext cx="4940935" cy="464185"/>
          </a:xfrm>
          <a:prstGeom prst="rect">
            <a:avLst/>
          </a:prstGeom>
          <a:noFill/>
        </p:spPr>
        <p:txBody>
          <a:bodyPr wrap="square" lIns="0" tIns="48000" rIns="0" bIns="48000" rtlCol="0">
            <a:spAutoFit/>
          </a:bodyPr>
          <a:lstStyle/>
          <a:p>
            <a:pPr algn="ct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每</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100</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Batch</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的损失和准确率</a:t>
            </a:r>
            <a:endPar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图片 7" descr="batch_results"/>
          <p:cNvPicPr>
            <a:picLocks noChangeAspect="1"/>
          </p:cNvPicPr>
          <p:nvPr/>
        </p:nvPicPr>
        <p:blipFill>
          <a:blip r:embed="rId2"/>
          <a:stretch>
            <a:fillRect/>
          </a:stretch>
        </p:blipFill>
        <p:spPr>
          <a:xfrm>
            <a:off x="460375" y="1802130"/>
            <a:ext cx="9178925" cy="4589780"/>
          </a:xfrm>
          <a:prstGeom prst="rect">
            <a:avLst/>
          </a:prstGeom>
        </p:spPr>
      </p:pic>
      <p:sp>
        <p:nvSpPr>
          <p:cNvPr id="8" name="文本框 7"/>
          <p:cNvSpPr txBox="1"/>
          <p:nvPr/>
        </p:nvSpPr>
        <p:spPr>
          <a:xfrm>
            <a:off x="9638030" y="2371725"/>
            <a:ext cx="2122170" cy="2784475"/>
          </a:xfrm>
          <a:prstGeom prst="rect">
            <a:avLst/>
          </a:prstGeom>
        </p:spPr>
        <p:txBody>
          <a:bodyPr wrap="square">
            <a:spAutoFit/>
          </a:bodyPr>
          <a:p>
            <a:pPr marL="0" indent="266700" algn="just" defTabSz="266700">
              <a:lnSpc>
                <a:spcPct val="125000"/>
              </a:lnSpc>
              <a:spcBef>
                <a:spcPct val="0"/>
              </a:spcBef>
              <a:spcAft>
                <a:spcPct val="0"/>
              </a:spcAft>
            </a:pPr>
            <a:r>
              <a:rPr lang="zh-CN" altLang="en-US" sz="2000">
                <a:latin typeface="宋体" panose="02010600030101010101" pitchFamily="2" charset="-122"/>
                <a:ea typeface="宋体" panose="02010600030101010101" pitchFamily="2" charset="-122"/>
              </a:rPr>
              <a:t>模型在初期的学习速度较快，随着训练的深入，损失逐渐减小，而准确率则逐渐提高，接近其极限。</a:t>
            </a:r>
            <a:endParaRPr lang="zh-CN" altLang="en-US" sz="2000">
              <a:latin typeface="宋体" panose="02010600030101010101" pitchFamily="2" charset="-122"/>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91676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916670" y="13335"/>
            <a:ext cx="2843530" cy="791845"/>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7" name="TextBox 7"/>
          <p:cNvSpPr txBox="1"/>
          <p:nvPr/>
        </p:nvSpPr>
        <p:spPr>
          <a:xfrm>
            <a:off x="3981374" y="217809"/>
            <a:ext cx="1344000" cy="587375"/>
          </a:xfrm>
          <a:prstGeom prst="rect">
            <a:avLst/>
          </a:prstGeom>
          <a:noFill/>
        </p:spPr>
        <p:txBody>
          <a:bodyPr wrap="square" lIns="0" tIns="48000" rIns="0" bIns="48000" rtlCol="0">
            <a:spAutoFit/>
          </a:bodyPr>
          <a:lstStyle/>
          <a:p>
            <a:pPr algn="ct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sym typeface="+mn-ea"/>
              </a:rPr>
              <a:t>实验背景</a:t>
            </a:r>
            <a:endParaRPr lang="zh-CN" altLang="en-US" sz="1600" b="1" dirty="0" smtClean="0">
              <a:solidFill>
                <a:schemeClr val="bg1">
                  <a:lumMod val="50000"/>
                </a:schemeClr>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9639224" y="217808"/>
            <a:ext cx="1344000" cy="340995"/>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实验</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结果</a:t>
            </a:r>
            <a:endParaRPr lang="zh-CN" altLang="en-US" sz="1600" b="1" dirty="0" smtClean="0">
              <a:solidFill>
                <a:schemeClr val="bg1"/>
              </a:solidFill>
              <a:latin typeface="微软雅黑" panose="020B0503020204020204" pitchFamily="34" charset="-122"/>
              <a:ea typeface="微软雅黑" panose="020B0503020204020204" pitchFamily="34" charset="-122"/>
              <a:sym typeface="+mn-ea"/>
            </a:endParaRPr>
          </a:p>
        </p:txBody>
      </p:sp>
      <p:cxnSp>
        <p:nvCxnSpPr>
          <p:cNvPr id="31" name="直接连接符 30"/>
          <p:cNvCxnSpPr/>
          <p:nvPr/>
        </p:nvCxnSpPr>
        <p:spPr>
          <a:xfrm>
            <a:off x="607450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21699" y="137165"/>
            <a:ext cx="2387399" cy="500633"/>
          </a:xfrm>
          <a:prstGeom prst="rect">
            <a:avLst/>
          </a:prstGeom>
        </p:spPr>
      </p:pic>
      <p:sp>
        <p:nvSpPr>
          <p:cNvPr id="2" name="灯片编号占位符 1"/>
          <p:cNvSpPr>
            <a:spLocks noGrp="1"/>
          </p:cNvSpPr>
          <p:nvPr>
            <p:ph type="sldNum" sz="quarter" idx="12"/>
          </p:nvPr>
        </p:nvSpPr>
        <p:spPr/>
        <p:txBody>
          <a:bodyPr/>
          <a:lstStyle/>
          <a:p>
            <a:fld id="{A8537B7A-7510-410A-AA53-45D600DA0276}" type="slidenum">
              <a:rPr lang="zh-CN" altLang="en-US" smtClean="0"/>
            </a:fld>
            <a:endParaRPr lang="zh-CN" altLang="en-US" dirty="0"/>
          </a:p>
        </p:txBody>
      </p:sp>
      <p:sp>
        <p:nvSpPr>
          <p:cNvPr id="4"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TextBox 9"/>
          <p:cNvSpPr txBox="1"/>
          <p:nvPr/>
        </p:nvSpPr>
        <p:spPr>
          <a:xfrm>
            <a:off x="6850304" y="217808"/>
            <a:ext cx="1344000" cy="340995"/>
          </a:xfrm>
          <a:prstGeom prst="rect">
            <a:avLst/>
          </a:prstGeom>
          <a:noFill/>
        </p:spPr>
        <p:txBody>
          <a:bodyPr wrap="square" lIns="0" tIns="48000" rIns="0" bIns="48000" rtlCol="0">
            <a:spAutoFit/>
          </a:bodyPr>
          <a:p>
            <a:pPr algn="ct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sym typeface="+mn-ea"/>
              </a:rPr>
              <a:t>实验过程</a:t>
            </a:r>
            <a:endParaRPr lang="zh-CN" altLang="en-US" sz="1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6" name="TextBox 6"/>
          <p:cNvSpPr txBox="1"/>
          <p:nvPr/>
        </p:nvSpPr>
        <p:spPr>
          <a:xfrm>
            <a:off x="69215" y="1064895"/>
            <a:ext cx="4940935" cy="464185"/>
          </a:xfrm>
          <a:prstGeom prst="rect">
            <a:avLst/>
          </a:prstGeom>
          <a:noFill/>
        </p:spPr>
        <p:txBody>
          <a:bodyPr wrap="square" lIns="0" tIns="48000" rIns="0" bIns="48000" rtlCol="0">
            <a:spAutoFit/>
          </a:bodyPr>
          <a:lstStyle/>
          <a:p>
            <a:pPr algn="ct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每个训练</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Epoch</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的损失和准确率</a:t>
            </a:r>
            <a:endPar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8" descr="training_results"/>
          <p:cNvPicPr>
            <a:picLocks noChangeAspect="1"/>
          </p:cNvPicPr>
          <p:nvPr/>
        </p:nvPicPr>
        <p:blipFill>
          <a:blip r:embed="rId2"/>
          <a:stretch>
            <a:fillRect/>
          </a:stretch>
        </p:blipFill>
        <p:spPr>
          <a:xfrm>
            <a:off x="321945" y="1788795"/>
            <a:ext cx="9413240" cy="4706620"/>
          </a:xfrm>
          <a:prstGeom prst="rect">
            <a:avLst/>
          </a:prstGeom>
        </p:spPr>
      </p:pic>
      <p:sp>
        <p:nvSpPr>
          <p:cNvPr id="9" name="文本框 8"/>
          <p:cNvSpPr txBox="1"/>
          <p:nvPr/>
        </p:nvSpPr>
        <p:spPr>
          <a:xfrm>
            <a:off x="9734550" y="2378075"/>
            <a:ext cx="2297430" cy="3169285"/>
          </a:xfrm>
          <a:prstGeom prst="rect">
            <a:avLst/>
          </a:prstGeom>
        </p:spPr>
        <p:txBody>
          <a:bodyPr wrap="square">
            <a:spAutoFit/>
          </a:bodyPr>
          <a:p>
            <a:pPr marL="0" indent="266700" algn="just" defTabSz="266700">
              <a:lnSpc>
                <a:spcPct val="125000"/>
              </a:lnSpc>
              <a:spcBef>
                <a:spcPct val="0"/>
              </a:spcBef>
              <a:spcAft>
                <a:spcPct val="0"/>
              </a:spcAft>
            </a:pPr>
            <a:r>
              <a:rPr lang="zh-CN" altLang="en-US" sz="2000">
                <a:latin typeface="宋体" panose="02010600030101010101" pitchFamily="2" charset="-122"/>
                <a:ea typeface="宋体" panose="02010600030101010101" pitchFamily="2" charset="-122"/>
              </a:rPr>
              <a:t>模型在训练过程中逐步收敛，且在训练集和测试集上的表现都非常良好。测试准确率的稳定上升表明模型没有过拟合，并且具有良好的泛化能力。</a:t>
            </a:r>
            <a:endParaRPr lang="zh-CN" altLang="en-US" sz="2000">
              <a:latin typeface="宋体" panose="02010600030101010101" pitchFamily="2" charset="-122"/>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0" y="3137598"/>
            <a:ext cx="12192000" cy="1107996"/>
          </a:xfrm>
          <a:prstGeom prst="rect">
            <a:avLst/>
          </a:prstGeom>
          <a:noFill/>
        </p:spPr>
        <p:txBody>
          <a:bodyPr wrap="square" rtlCol="0">
            <a:spAutoFit/>
          </a:bodyPr>
          <a:lstStyle/>
          <a:p>
            <a:pPr algn="ctr"/>
            <a:r>
              <a:rPr lang="zh-CN" altLang="en-US" sz="6600" b="1" dirty="0">
                <a:solidFill>
                  <a:schemeClr val="bg1">
                    <a:lumMod val="95000"/>
                  </a:schemeClr>
                </a:solidFill>
                <a:latin typeface="微软雅黑" panose="020B0503020204020204" pitchFamily="34" charset="-122"/>
                <a:ea typeface="微软雅黑" panose="020B0503020204020204" pitchFamily="34" charset="-122"/>
              </a:rPr>
              <a:t>请各位</a:t>
            </a:r>
            <a:r>
              <a:rPr lang="zh-CN" altLang="en-US" sz="6600" b="1" dirty="0" smtClean="0">
                <a:solidFill>
                  <a:schemeClr val="bg1">
                    <a:lumMod val="95000"/>
                  </a:schemeClr>
                </a:solidFill>
                <a:latin typeface="微软雅黑" panose="020B0503020204020204" pitchFamily="34" charset="-122"/>
                <a:ea typeface="微软雅黑" panose="020B0503020204020204" pitchFamily="34" charset="-122"/>
              </a:rPr>
              <a:t>老师同学指正</a:t>
            </a:r>
            <a:endParaRPr lang="zh-CN" altLang="en-US" sz="6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982973" y="652725"/>
            <a:ext cx="4226054" cy="8861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rgbClr val="194A9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998319"/>
            <a:ext cx="5261917" cy="2861362"/>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5240835" y="6273633"/>
            <a:ext cx="1710330" cy="358653"/>
          </a:xfrm>
          <a:prstGeom prst="rect">
            <a:avLst/>
          </a:prstGeom>
        </p:spPr>
      </p:pic>
      <p:sp>
        <p:nvSpPr>
          <p:cNvPr id="5" name="圆角矩形 4"/>
          <p:cNvSpPr/>
          <p:nvPr>
            <p:custDataLst>
              <p:tags r:id="rId2"/>
            </p:custDataLst>
          </p:nvPr>
        </p:nvSpPr>
        <p:spPr>
          <a:xfrm>
            <a:off x="5685859" y="2099927"/>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custDataLst>
              <p:tags r:id="rId3"/>
            </p:custDataLst>
          </p:nvPr>
        </p:nvSpPr>
        <p:spPr>
          <a:xfrm>
            <a:off x="5685859" y="3067852"/>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custDataLst>
              <p:tags r:id="rId4"/>
            </p:custDataLst>
          </p:nvPr>
        </p:nvSpPr>
        <p:spPr>
          <a:xfrm>
            <a:off x="5685859" y="4035777"/>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59" name="圆角矩形 58"/>
          <p:cNvSpPr/>
          <p:nvPr>
            <p:custDataLst>
              <p:tags r:id="rId5"/>
            </p:custDataLst>
          </p:nvPr>
        </p:nvSpPr>
        <p:spPr>
          <a:xfrm>
            <a:off x="6790759" y="2099927"/>
            <a:ext cx="34765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实验</a:t>
            </a:r>
            <a:r>
              <a:rPr lang="zh-CN" altLang="en-US" sz="2000" b="1" dirty="0"/>
              <a:t>背景</a:t>
            </a:r>
            <a:endParaRPr lang="zh-CN" altLang="en-US" sz="2000" b="1" dirty="0"/>
          </a:p>
        </p:txBody>
      </p:sp>
      <p:sp>
        <p:nvSpPr>
          <p:cNvPr id="60" name="圆角矩形 59"/>
          <p:cNvSpPr/>
          <p:nvPr>
            <p:custDataLst>
              <p:tags r:id="rId6"/>
            </p:custDataLst>
          </p:nvPr>
        </p:nvSpPr>
        <p:spPr>
          <a:xfrm>
            <a:off x="6790759" y="3067852"/>
            <a:ext cx="34765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实验过程</a:t>
            </a:r>
            <a:endParaRPr lang="zh-CN" altLang="en-US" sz="2000" b="1" dirty="0"/>
          </a:p>
        </p:txBody>
      </p:sp>
      <p:sp>
        <p:nvSpPr>
          <p:cNvPr id="61" name="圆角矩形 60"/>
          <p:cNvSpPr/>
          <p:nvPr>
            <p:custDataLst>
              <p:tags r:id="rId7"/>
            </p:custDataLst>
          </p:nvPr>
        </p:nvSpPr>
        <p:spPr>
          <a:xfrm>
            <a:off x="6790759" y="4035777"/>
            <a:ext cx="34765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实验</a:t>
            </a:r>
            <a:r>
              <a:rPr lang="zh-CN" altLang="en-US" sz="2000" b="1" dirty="0" smtClean="0"/>
              <a:t>结果</a:t>
            </a:r>
            <a:endParaRPr lang="zh-CN" altLang="en-US" sz="2000" b="1" dirty="0" smtClean="0"/>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194A9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194A96"/>
                </a:solidFill>
                <a:latin typeface="微软雅黑" panose="020B0503020204020204" pitchFamily="34" charset="-122"/>
                <a:ea typeface="微软雅黑" panose="020B0503020204020204" pitchFamily="34" charset="-122"/>
              </a:rPr>
              <a:t>Part.01</a:t>
            </a:r>
            <a:endParaRPr lang="en-US" altLang="zh-CN" sz="2400" dirty="0">
              <a:solidFill>
                <a:srgbClr val="194A9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smtClean="0">
                <a:solidFill>
                  <a:srgbClr val="194A96"/>
                </a:solidFill>
                <a:latin typeface="微软雅黑" panose="020B0503020204020204" pitchFamily="34" charset="-122"/>
                <a:ea typeface="微软雅黑" panose="020B0503020204020204" pitchFamily="34" charset="-122"/>
              </a:rPr>
              <a:t>实验背景</a:t>
            </a:r>
            <a:endParaRPr lang="zh-CN" altLang="en-US" sz="4000" b="1" spc="600" dirty="0">
              <a:solidFill>
                <a:srgbClr val="194A9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848100" y="1047774"/>
            <a:ext cx="4495800" cy="9486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91676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2150" y="12065"/>
            <a:ext cx="2843530" cy="791845"/>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7" name="TextBox 7"/>
          <p:cNvSpPr txBox="1"/>
          <p:nvPr/>
        </p:nvSpPr>
        <p:spPr>
          <a:xfrm>
            <a:off x="3981374" y="217809"/>
            <a:ext cx="1344000" cy="340995"/>
          </a:xfrm>
          <a:prstGeom prst="rect">
            <a:avLst/>
          </a:prstGeom>
          <a:noFill/>
        </p:spPr>
        <p:txBody>
          <a:bodyPr wrap="square" lIns="0" tIns="48000" rIns="0" bIns="4800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实验背景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9795434" y="21780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07450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322149" y="1065205"/>
            <a:ext cx="1888386" cy="464185"/>
          </a:xfrm>
          <a:prstGeom prst="rect">
            <a:avLst/>
          </a:prstGeom>
          <a:noFill/>
        </p:spPr>
        <p:txBody>
          <a:bodyPr wrap="square" lIns="0" tIns="48000" rIns="0" bIns="48000" rtlCol="0">
            <a:spAutoFit/>
          </a:bodyPr>
          <a:lstStyle/>
          <a:p>
            <a:pPr algn="ct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实验背景</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21699" y="137165"/>
            <a:ext cx="2387399" cy="500633"/>
          </a:xfrm>
          <a:prstGeom prst="rect">
            <a:avLst/>
          </a:prstGeom>
        </p:spPr>
      </p:pic>
      <p:sp>
        <p:nvSpPr>
          <p:cNvPr id="2" name="灯片编号占位符 1"/>
          <p:cNvSpPr>
            <a:spLocks noGrp="1"/>
          </p:cNvSpPr>
          <p:nvPr>
            <p:ph type="sldNum" sz="quarter" idx="12"/>
          </p:nvPr>
        </p:nvSpPr>
        <p:spPr/>
        <p:txBody>
          <a:bodyPr/>
          <a:lstStyle/>
          <a:p>
            <a:fld id="{A8537B7A-7510-410A-AA53-45D600DA0276}" type="slidenum">
              <a:rPr lang="zh-CN" altLang="en-US" smtClean="0"/>
            </a:fld>
            <a:endParaRPr lang="zh-CN" altLang="en-US" dirty="0"/>
          </a:p>
        </p:txBody>
      </p:sp>
      <p:sp>
        <p:nvSpPr>
          <p:cNvPr id="4"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TextBox 9"/>
          <p:cNvSpPr txBox="1"/>
          <p:nvPr/>
        </p:nvSpPr>
        <p:spPr>
          <a:xfrm>
            <a:off x="6850304" y="217808"/>
            <a:ext cx="1344000" cy="340995"/>
          </a:xfrm>
          <a:prstGeom prst="rect">
            <a:avLst/>
          </a:prstGeom>
          <a:noFill/>
        </p:spPr>
        <p:txBody>
          <a:bodyPr wrap="square" lIns="0" tIns="48000" rIns="0" bIns="48000" rtlCol="0">
            <a:spAutoFit/>
          </a:bodyPr>
          <a:p>
            <a:pPr algn="ct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实验</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过程</a:t>
            </a:r>
            <a:endParaRPr lang="zh-CN" altLang="en-US" sz="1600" b="1"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60375" y="1678305"/>
            <a:ext cx="11153775" cy="2271395"/>
          </a:xfrm>
          <a:prstGeom prst="rect">
            <a:avLst/>
          </a:prstGeom>
        </p:spPr>
        <p:txBody>
          <a:bodyPr wrap="square">
            <a:spAutoFit/>
          </a:bodyPr>
          <a:p>
            <a:pPr marL="0" indent="127000" algn="just" defTabSz="266700">
              <a:lnSpc>
                <a:spcPct val="125000"/>
              </a:lnSpc>
              <a:spcBef>
                <a:spcPts val="500"/>
              </a:spcBef>
              <a:spcAft>
                <a:spcPts val="500"/>
              </a:spcAft>
            </a:pPr>
            <a:r>
              <a:rPr lang="zh-CN" altLang="en-US" sz="2000">
                <a:latin typeface="宋体" panose="02010600030101010101" pitchFamily="2" charset="-122"/>
                <a:ea typeface="宋体" panose="02010600030101010101" pitchFamily="2" charset="-122"/>
                <a:cs typeface="宋体" panose="02010600030101010101" pitchFamily="2" charset="-122"/>
              </a:rPr>
              <a:t>本实验使用 </a:t>
            </a:r>
            <a:r>
              <a:rPr lang="en-US" altLang="zh-CN" sz="2000">
                <a:latin typeface="宋体" panose="02010600030101010101" pitchFamily="2" charset="-122"/>
                <a:ea typeface="宋体" panose="02010600030101010101" pitchFamily="2" charset="-122"/>
                <a:cs typeface="宋体" panose="02010600030101010101" pitchFamily="2" charset="-122"/>
              </a:rPr>
              <a:t>PyTorch </a:t>
            </a:r>
            <a:r>
              <a:rPr lang="zh-CN" altLang="en-US" sz="2000">
                <a:latin typeface="宋体" panose="02010600030101010101" pitchFamily="2" charset="-122"/>
                <a:ea typeface="宋体" panose="02010600030101010101" pitchFamily="2" charset="-122"/>
                <a:cs typeface="宋体" panose="02010600030101010101" pitchFamily="2" charset="-122"/>
              </a:rPr>
              <a:t>框架实现一个卷积神经网络，进行 </a:t>
            </a:r>
            <a:r>
              <a:rPr lang="en-US" altLang="zh-CN" sz="2000">
                <a:latin typeface="宋体" panose="02010600030101010101" pitchFamily="2" charset="-122"/>
                <a:ea typeface="宋体" panose="02010600030101010101" pitchFamily="2" charset="-122"/>
                <a:cs typeface="宋体" panose="02010600030101010101" pitchFamily="2" charset="-122"/>
              </a:rPr>
              <a:t>MNIST </a:t>
            </a:r>
            <a:r>
              <a:rPr lang="zh-CN" altLang="en-US" sz="2000">
                <a:latin typeface="宋体" panose="02010600030101010101" pitchFamily="2" charset="-122"/>
                <a:ea typeface="宋体" panose="02010600030101010101" pitchFamily="2" charset="-122"/>
                <a:cs typeface="宋体" panose="02010600030101010101" pitchFamily="2" charset="-122"/>
              </a:rPr>
              <a:t>手写数字数据集的分类任务。训练并评估其在 </a:t>
            </a:r>
            <a:r>
              <a:rPr lang="en-US" altLang="zh-CN" sz="2000">
                <a:latin typeface="宋体" panose="02010600030101010101" pitchFamily="2" charset="-122"/>
                <a:ea typeface="宋体" panose="02010600030101010101" pitchFamily="2" charset="-122"/>
                <a:cs typeface="宋体" panose="02010600030101010101" pitchFamily="2" charset="-122"/>
              </a:rPr>
              <a:t>MNIST </a:t>
            </a:r>
            <a:r>
              <a:rPr lang="zh-CN" altLang="en-US" sz="2000">
                <a:latin typeface="宋体" panose="02010600030101010101" pitchFamily="2" charset="-122"/>
                <a:ea typeface="宋体" panose="02010600030101010101" pitchFamily="2" charset="-122"/>
                <a:cs typeface="宋体" panose="02010600030101010101" pitchFamily="2" charset="-122"/>
              </a:rPr>
              <a:t>数据集上的分类性能，目标是在测试集上达到</a:t>
            </a:r>
            <a:r>
              <a:rPr lang="en-US" altLang="zh-CN" sz="2000">
                <a:latin typeface="宋体" panose="02010600030101010101" pitchFamily="2" charset="-122"/>
                <a:ea typeface="宋体" panose="02010600030101010101" pitchFamily="2" charset="-122"/>
                <a:cs typeface="宋体" panose="02010600030101010101" pitchFamily="2" charset="-122"/>
              </a:rPr>
              <a:t>98%</a:t>
            </a:r>
            <a:r>
              <a:rPr lang="zh-CN" altLang="en-US" sz="2000">
                <a:latin typeface="宋体" panose="02010600030101010101" pitchFamily="2" charset="-122"/>
                <a:ea typeface="宋体" panose="02010600030101010101" pitchFamily="2" charset="-122"/>
                <a:cs typeface="宋体" panose="02010600030101010101" pitchFamily="2" charset="-122"/>
              </a:rPr>
              <a:t>以上的准确率。</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0" indent="127000" algn="just" defTabSz="266700">
              <a:lnSpc>
                <a:spcPct val="125000"/>
              </a:lnSpc>
              <a:spcBef>
                <a:spcPts val="500"/>
              </a:spcBef>
              <a:spcAft>
                <a:spcPts val="500"/>
              </a:spcAft>
            </a:pPr>
            <a:r>
              <a:rPr lang="en-US" altLang="zh-CN" sz="2000">
                <a:latin typeface="宋体" panose="02010600030101010101" pitchFamily="2" charset="-122"/>
                <a:ea typeface="宋体" panose="02010600030101010101" pitchFamily="2" charset="-122"/>
                <a:cs typeface="宋体" panose="02010600030101010101" pitchFamily="2" charset="-122"/>
              </a:rPr>
              <a:t>MNIST </a:t>
            </a:r>
            <a:r>
              <a:rPr lang="zh-CN" altLang="en-US" sz="2000">
                <a:latin typeface="宋体" panose="02010600030101010101" pitchFamily="2" charset="-122"/>
                <a:ea typeface="宋体" panose="02010600030101010101" pitchFamily="2" charset="-122"/>
                <a:cs typeface="宋体" panose="02010600030101010101" pitchFamily="2" charset="-122"/>
              </a:rPr>
              <a:t>数据集包含了手写的数字（</a:t>
            </a:r>
            <a:r>
              <a:rPr lang="en-US" altLang="zh-CN" sz="2000">
                <a:latin typeface="宋体" panose="02010600030101010101" pitchFamily="2" charset="-122"/>
                <a:ea typeface="宋体" panose="02010600030101010101" pitchFamily="2" charset="-122"/>
                <a:cs typeface="宋体" panose="02010600030101010101" pitchFamily="2" charset="-122"/>
              </a:rPr>
              <a:t>0-9</a:t>
            </a:r>
            <a:r>
              <a:rPr lang="zh-CN" altLang="en-US" sz="2000">
                <a:latin typeface="宋体" panose="02010600030101010101" pitchFamily="2" charset="-122"/>
                <a:ea typeface="宋体" panose="02010600030101010101" pitchFamily="2" charset="-122"/>
                <a:cs typeface="宋体" panose="02010600030101010101" pitchFamily="2" charset="-122"/>
              </a:rPr>
              <a:t>），并被广泛用于图像分类任务的研究中。</a:t>
            </a:r>
            <a:r>
              <a:rPr lang="en-US" altLang="zh-CN" sz="2000">
                <a:latin typeface="宋体" panose="02010600030101010101" pitchFamily="2" charset="-122"/>
                <a:ea typeface="宋体" panose="02010600030101010101" pitchFamily="2" charset="-122"/>
                <a:cs typeface="宋体" panose="02010600030101010101" pitchFamily="2" charset="-122"/>
              </a:rPr>
              <a:t>MNIST</a:t>
            </a:r>
            <a:r>
              <a:rPr lang="zh-CN" altLang="en-US" sz="2000">
                <a:latin typeface="宋体" panose="02010600030101010101" pitchFamily="2" charset="-122"/>
                <a:ea typeface="宋体" panose="02010600030101010101" pitchFamily="2" charset="-122"/>
                <a:cs typeface="宋体" panose="02010600030101010101" pitchFamily="2" charset="-122"/>
              </a:rPr>
              <a:t>数据集由</a:t>
            </a:r>
            <a:r>
              <a:rPr lang="en-US" altLang="zh-CN" sz="2000">
                <a:latin typeface="宋体" panose="02010600030101010101" pitchFamily="2" charset="-122"/>
                <a:ea typeface="宋体" panose="02010600030101010101" pitchFamily="2" charset="-122"/>
                <a:cs typeface="宋体" panose="02010600030101010101" pitchFamily="2" charset="-122"/>
              </a:rPr>
              <a:t>60000</a:t>
            </a:r>
            <a:r>
              <a:rPr lang="zh-CN" altLang="en-US" sz="2000">
                <a:latin typeface="宋体" panose="02010600030101010101" pitchFamily="2" charset="-122"/>
                <a:ea typeface="宋体" panose="02010600030101010101" pitchFamily="2" charset="-122"/>
                <a:cs typeface="宋体" panose="02010600030101010101" pitchFamily="2" charset="-122"/>
              </a:rPr>
              <a:t>张训练集图片与</a:t>
            </a:r>
            <a:r>
              <a:rPr lang="en-US" altLang="zh-CN" sz="2000">
                <a:latin typeface="宋体" panose="02010600030101010101" pitchFamily="2" charset="-122"/>
                <a:ea typeface="宋体" panose="02010600030101010101" pitchFamily="2" charset="-122"/>
                <a:cs typeface="宋体" panose="02010600030101010101" pitchFamily="2" charset="-122"/>
              </a:rPr>
              <a:t>10000</a:t>
            </a:r>
            <a:r>
              <a:rPr lang="zh-CN" altLang="en-US" sz="2000">
                <a:latin typeface="宋体" panose="02010600030101010101" pitchFamily="2" charset="-122"/>
                <a:ea typeface="宋体" panose="02010600030101010101" pitchFamily="2" charset="-122"/>
                <a:cs typeface="宋体" panose="02010600030101010101" pitchFamily="2" charset="-122"/>
              </a:rPr>
              <a:t>张测试集图片构成，图片为</a:t>
            </a:r>
            <a:r>
              <a:rPr lang="en-US" altLang="zh-CN" sz="2000">
                <a:latin typeface="宋体" panose="02010600030101010101" pitchFamily="2" charset="-122"/>
                <a:ea typeface="宋体" panose="02010600030101010101" pitchFamily="2" charset="-122"/>
                <a:cs typeface="宋体" panose="02010600030101010101" pitchFamily="2" charset="-122"/>
              </a:rPr>
              <a:t>28*28</a:t>
            </a:r>
            <a:r>
              <a:rPr lang="zh-CN" altLang="en-US" sz="2000">
                <a:latin typeface="宋体" panose="02010600030101010101" pitchFamily="2" charset="-122"/>
                <a:ea typeface="宋体" panose="02010600030101010101" pitchFamily="2" charset="-122"/>
                <a:cs typeface="宋体" panose="02010600030101010101" pitchFamily="2" charset="-122"/>
              </a:rPr>
              <a:t>的灰度图像。</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0" indent="127000" algn="just" defTabSz="266700">
              <a:lnSpc>
                <a:spcPct val="125000"/>
              </a:lnSpc>
              <a:spcBef>
                <a:spcPts val="500"/>
              </a:spcBef>
              <a:spcAft>
                <a:spcPts val="500"/>
              </a:spcAft>
            </a:pP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194A9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smtClean="0">
                <a:solidFill>
                  <a:srgbClr val="0070C0"/>
                </a:solidFill>
                <a:latin typeface="微软雅黑" panose="020B0503020204020204" pitchFamily="34" charset="-122"/>
                <a:ea typeface="微软雅黑" panose="020B0503020204020204" pitchFamily="34" charset="-122"/>
              </a:rPr>
              <a:t>Part.02</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smtClean="0">
                <a:solidFill>
                  <a:srgbClr val="0070C0"/>
                </a:solidFill>
                <a:latin typeface="微软雅黑" panose="020B0503020204020204" pitchFamily="34" charset="-122"/>
                <a:ea typeface="微软雅黑" panose="020B0503020204020204" pitchFamily="34" charset="-122"/>
              </a:rPr>
              <a:t>实验</a:t>
            </a:r>
            <a:r>
              <a:rPr lang="zh-CN" altLang="en-US" sz="4000" b="1" spc="600" dirty="0" smtClean="0">
                <a:solidFill>
                  <a:srgbClr val="0070C0"/>
                </a:solidFill>
                <a:latin typeface="微软雅黑" panose="020B0503020204020204" pitchFamily="34" charset="-122"/>
                <a:ea typeface="微软雅黑" panose="020B0503020204020204" pitchFamily="34" charset="-122"/>
              </a:rPr>
              <a:t>过程</a:t>
            </a:r>
            <a:endParaRPr lang="zh-CN" altLang="en-US" sz="4000" b="1" spc="600" dirty="0" smtClean="0">
              <a:solidFill>
                <a:srgbClr val="0070C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848100" y="1047774"/>
            <a:ext cx="4495800" cy="9486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91676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074410" y="0"/>
            <a:ext cx="2843530" cy="791845"/>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7" name="TextBox 7"/>
          <p:cNvSpPr txBox="1"/>
          <p:nvPr/>
        </p:nvSpPr>
        <p:spPr>
          <a:xfrm>
            <a:off x="3981374" y="217809"/>
            <a:ext cx="1344000" cy="587375"/>
          </a:xfrm>
          <a:prstGeom prst="rect">
            <a:avLst/>
          </a:prstGeom>
          <a:noFill/>
        </p:spPr>
        <p:txBody>
          <a:bodyPr wrap="square" lIns="0" tIns="48000" rIns="0" bIns="48000" rtlCol="0">
            <a:spAutoFit/>
          </a:bodyPr>
          <a:lstStyle/>
          <a:p>
            <a:pPr algn="ct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sym typeface="+mn-ea"/>
              </a:rPr>
              <a:t>实验背景</a:t>
            </a:r>
            <a:endParaRPr lang="zh-CN" altLang="en-US" sz="1600" b="1" dirty="0" smtClean="0">
              <a:solidFill>
                <a:schemeClr val="bg1">
                  <a:lumMod val="50000"/>
                </a:schemeClr>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9795434" y="21780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07450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21699" y="137165"/>
            <a:ext cx="2387399" cy="500633"/>
          </a:xfrm>
          <a:prstGeom prst="rect">
            <a:avLst/>
          </a:prstGeom>
        </p:spPr>
      </p:pic>
      <p:sp>
        <p:nvSpPr>
          <p:cNvPr id="2" name="灯片编号占位符 1"/>
          <p:cNvSpPr>
            <a:spLocks noGrp="1"/>
          </p:cNvSpPr>
          <p:nvPr>
            <p:ph type="sldNum" sz="quarter" idx="12"/>
          </p:nvPr>
        </p:nvSpPr>
        <p:spPr/>
        <p:txBody>
          <a:bodyPr/>
          <a:lstStyle/>
          <a:p>
            <a:fld id="{A8537B7A-7510-410A-AA53-45D600DA0276}" type="slidenum">
              <a:rPr lang="zh-CN" altLang="en-US" smtClean="0"/>
            </a:fld>
            <a:endParaRPr lang="zh-CN" altLang="en-US" dirty="0"/>
          </a:p>
        </p:txBody>
      </p:sp>
      <p:sp>
        <p:nvSpPr>
          <p:cNvPr id="4"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TextBox 9"/>
          <p:cNvSpPr txBox="1"/>
          <p:nvPr/>
        </p:nvSpPr>
        <p:spPr>
          <a:xfrm>
            <a:off x="6850304" y="217808"/>
            <a:ext cx="1344000" cy="340995"/>
          </a:xfrm>
          <a:prstGeom prst="rect">
            <a:avLst/>
          </a:prstGeom>
          <a:noFill/>
        </p:spPr>
        <p:txBody>
          <a:bodyPr wrap="square" lIns="0" tIns="48000" rIns="0" bIns="48000" rtlCol="0">
            <a:spAutoFit/>
          </a:bodyPr>
          <a:p>
            <a:pPr algn="ct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实验</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过程</a:t>
            </a:r>
            <a:endParaRPr lang="zh-CN" altLang="en-US" sz="1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 name="TextBox 6"/>
          <p:cNvSpPr txBox="1"/>
          <p:nvPr/>
        </p:nvSpPr>
        <p:spPr>
          <a:xfrm>
            <a:off x="222885" y="1064895"/>
            <a:ext cx="3180715" cy="464185"/>
          </a:xfrm>
          <a:prstGeom prst="rect">
            <a:avLst/>
          </a:prstGeom>
          <a:noFill/>
        </p:spPr>
        <p:txBody>
          <a:bodyPr wrap="square" lIns="0" tIns="48000" rIns="0" bIns="48000" rtlCol="0">
            <a:spAutoFit/>
          </a:bodyPr>
          <a:p>
            <a:pPr algn="ct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下载并加载数据集</a:t>
            </a:r>
            <a:endPar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425450" y="1630680"/>
            <a:ext cx="11275060" cy="398780"/>
          </a:xfrm>
          <a:prstGeom prst="rect">
            <a:avLst/>
          </a:prstGeom>
        </p:spPr>
        <p:txBody>
          <a:bodyPr wrap="square">
            <a:spAutoFit/>
          </a:bodyPr>
          <a:p>
            <a:pPr marL="0" indent="0" algn="l" defTabSz="266700">
              <a:spcBef>
                <a:spcPts val="2400"/>
              </a:spcBef>
              <a:spcAft>
                <a:spcPts val="600"/>
              </a:spcAft>
            </a:pPr>
            <a:r>
              <a:rPr lang="en-US" altLang="zh-CN" sz="2000">
                <a:latin typeface="宋体" panose="02010600030101010101" pitchFamily="2" charset="-122"/>
                <a:ea typeface="宋体" panose="02010600030101010101" pitchFamily="2" charset="-122"/>
                <a:cs typeface="宋体" panose="02010600030101010101" pitchFamily="2" charset="-122"/>
              </a:rPr>
              <a:t>DataLoader </a:t>
            </a:r>
            <a:r>
              <a:rPr lang="zh-CN" altLang="en-US" sz="2000">
                <a:latin typeface="宋体" panose="02010600030101010101" pitchFamily="2" charset="-122"/>
                <a:ea typeface="宋体" panose="02010600030101010101" pitchFamily="2" charset="-122"/>
                <a:cs typeface="宋体" panose="02010600030101010101" pitchFamily="2" charset="-122"/>
              </a:rPr>
              <a:t>是 </a:t>
            </a:r>
            <a:r>
              <a:rPr lang="en-US" altLang="zh-CN" sz="2000">
                <a:latin typeface="宋体" panose="02010600030101010101" pitchFamily="2" charset="-122"/>
                <a:ea typeface="宋体" panose="02010600030101010101" pitchFamily="2" charset="-122"/>
                <a:cs typeface="宋体" panose="02010600030101010101" pitchFamily="2" charset="-122"/>
              </a:rPr>
              <a:t>PyTorch </a:t>
            </a:r>
            <a:r>
              <a:rPr lang="zh-CN" altLang="en-US" sz="2000">
                <a:latin typeface="宋体" panose="02010600030101010101" pitchFamily="2" charset="-122"/>
                <a:ea typeface="宋体" panose="02010600030101010101" pitchFamily="2" charset="-122"/>
                <a:cs typeface="宋体" panose="02010600030101010101" pitchFamily="2" charset="-122"/>
              </a:rPr>
              <a:t>提供的用于批量加载数据的工具，可以自动将数据集划分为多个小批次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7" name="图片 2" descr="2"/>
          <p:cNvPicPr>
            <a:picLocks noChangeAspect="1"/>
          </p:cNvPicPr>
          <p:nvPr/>
        </p:nvPicPr>
        <p:blipFill>
          <a:blip r:embed="rId2"/>
          <a:srcRect t="4443" b="-4443"/>
          <a:stretch>
            <a:fillRect/>
          </a:stretch>
        </p:blipFill>
        <p:spPr>
          <a:xfrm>
            <a:off x="460375" y="2040255"/>
            <a:ext cx="7078345" cy="50120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91676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074410" y="0"/>
            <a:ext cx="2843530" cy="791845"/>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7" name="TextBox 7"/>
          <p:cNvSpPr txBox="1"/>
          <p:nvPr/>
        </p:nvSpPr>
        <p:spPr>
          <a:xfrm>
            <a:off x="3981374" y="217809"/>
            <a:ext cx="1344000" cy="587375"/>
          </a:xfrm>
          <a:prstGeom prst="rect">
            <a:avLst/>
          </a:prstGeom>
          <a:noFill/>
        </p:spPr>
        <p:txBody>
          <a:bodyPr wrap="square" lIns="0" tIns="48000" rIns="0" bIns="48000" rtlCol="0">
            <a:spAutoFit/>
          </a:bodyPr>
          <a:lstStyle/>
          <a:p>
            <a:pPr algn="ct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sym typeface="+mn-ea"/>
              </a:rPr>
              <a:t>实验背景</a:t>
            </a:r>
            <a:endParaRPr lang="zh-CN" altLang="en-US" sz="1600" b="1" dirty="0" smtClean="0">
              <a:solidFill>
                <a:schemeClr val="bg1">
                  <a:lumMod val="50000"/>
                </a:schemeClr>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9795434" y="21780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07450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21699" y="137165"/>
            <a:ext cx="2387399" cy="500633"/>
          </a:xfrm>
          <a:prstGeom prst="rect">
            <a:avLst/>
          </a:prstGeom>
        </p:spPr>
      </p:pic>
      <p:sp>
        <p:nvSpPr>
          <p:cNvPr id="2" name="灯片编号占位符 1"/>
          <p:cNvSpPr>
            <a:spLocks noGrp="1"/>
          </p:cNvSpPr>
          <p:nvPr>
            <p:ph type="sldNum" sz="quarter" idx="12"/>
          </p:nvPr>
        </p:nvSpPr>
        <p:spPr/>
        <p:txBody>
          <a:bodyPr/>
          <a:lstStyle/>
          <a:p>
            <a:fld id="{A8537B7A-7510-410A-AA53-45D600DA0276}" type="slidenum">
              <a:rPr lang="zh-CN" altLang="en-US" smtClean="0"/>
            </a:fld>
            <a:endParaRPr lang="zh-CN" altLang="en-US" dirty="0"/>
          </a:p>
        </p:txBody>
      </p:sp>
      <p:sp>
        <p:nvSpPr>
          <p:cNvPr id="4"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TextBox 9"/>
          <p:cNvSpPr txBox="1"/>
          <p:nvPr/>
        </p:nvSpPr>
        <p:spPr>
          <a:xfrm>
            <a:off x="6850304" y="217808"/>
            <a:ext cx="1344000" cy="340995"/>
          </a:xfrm>
          <a:prstGeom prst="rect">
            <a:avLst/>
          </a:prstGeom>
          <a:noFill/>
        </p:spPr>
        <p:txBody>
          <a:bodyPr wrap="square" lIns="0" tIns="48000" rIns="0" bIns="48000" rtlCol="0">
            <a:spAutoFit/>
          </a:bodyPr>
          <a:p>
            <a:pPr algn="ct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实验</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过程</a:t>
            </a:r>
            <a:endParaRPr lang="zh-CN" altLang="en-US" sz="1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 name="TextBox 6"/>
          <p:cNvSpPr txBox="1"/>
          <p:nvPr/>
        </p:nvSpPr>
        <p:spPr>
          <a:xfrm>
            <a:off x="322149" y="1065205"/>
            <a:ext cx="1888386" cy="464185"/>
          </a:xfrm>
          <a:prstGeom prst="rect">
            <a:avLst/>
          </a:prstGeom>
          <a:noFill/>
        </p:spPr>
        <p:txBody>
          <a:bodyPr wrap="square" lIns="0" tIns="48000" rIns="0" bIns="48000" rtlCol="0">
            <a:spAutoFit/>
          </a:bodyPr>
          <a:p>
            <a:pPr algn="ct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定义</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模型</a:t>
            </a:r>
            <a:endPar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567295" y="1711325"/>
            <a:ext cx="4410075" cy="5009515"/>
          </a:xfrm>
          <a:prstGeom prst="rect">
            <a:avLst/>
          </a:prstGeom>
        </p:spPr>
        <p:txBody>
          <a:bodyPr wrap="square">
            <a:noAutofit/>
          </a:bodyPr>
          <a:p>
            <a:pPr marL="0" indent="127000" algn="just" defTabSz="266700">
              <a:lnSpc>
                <a:spcPct val="125000"/>
              </a:lnSpc>
              <a:spcBef>
                <a:spcPct val="0"/>
              </a:spcBef>
              <a:spcAft>
                <a:spcPct val="0"/>
              </a:spcAft>
            </a:pPr>
            <a:r>
              <a:rPr lang="zh-CN" altLang="en-US" sz="2000">
                <a:latin typeface="宋体" panose="02010600030101010101" pitchFamily="2" charset="-122"/>
                <a:ea typeface="宋体" panose="02010600030101010101" pitchFamily="2" charset="-122"/>
              </a:rPr>
              <a:t>模型继承</a:t>
            </a:r>
            <a:r>
              <a:rPr lang="en-US" altLang="zh-CN" sz="2000">
                <a:latin typeface="宋体" panose="02010600030101010101" pitchFamily="2" charset="-122"/>
                <a:ea typeface="宋体" panose="02010600030101010101" pitchFamily="2" charset="-122"/>
              </a:rPr>
              <a:t>torch.nn.Module,</a:t>
            </a:r>
            <a:r>
              <a:rPr lang="zh-CN" altLang="en-US" sz="2000">
                <a:latin typeface="宋体" panose="02010600030101010101" pitchFamily="2" charset="-122"/>
                <a:ea typeface="宋体" panose="02010600030101010101" pitchFamily="2" charset="-122"/>
              </a:rPr>
              <a:t>需要调用父类的初始化函数。这里创建了两个卷积层，两个池化层，一个全连接层。卷积层的</a:t>
            </a:r>
            <a:r>
              <a:rPr lang="en-US" altLang="zh-CN" sz="2000">
                <a:latin typeface="宋体" panose="02010600030101010101" pitchFamily="2" charset="-122"/>
                <a:ea typeface="宋体" panose="02010600030101010101" pitchFamily="2" charset="-122"/>
              </a:rPr>
              <a:t>5</a:t>
            </a:r>
            <a:r>
              <a:rPr lang="zh-CN" altLang="en-US" sz="2000">
                <a:latin typeface="宋体" panose="02010600030101010101" pitchFamily="2" charset="-122"/>
                <a:ea typeface="宋体" panose="02010600030101010101" pitchFamily="2" charset="-122"/>
              </a:rPr>
              <a:t>个参数分别为输入通道，输出通道，卷积核大小，步长，填充。填充的作用是控制卷积后图形的大小。池化层选择的是最大池化。全连接层的两个参数分别是将卷积输出图像展平后的节点数乘输出通道数与分类的类别数。</a:t>
            </a:r>
            <a:endParaRPr lang="zh-CN" altLang="en-US" sz="2000">
              <a:latin typeface="宋体" panose="02010600030101010101" pitchFamily="2" charset="-122"/>
              <a:ea typeface="宋体" panose="02010600030101010101" pitchFamily="2" charset="-122"/>
            </a:endParaRPr>
          </a:p>
        </p:txBody>
      </p:sp>
      <p:pic>
        <p:nvPicPr>
          <p:cNvPr id="9" name="图片 3" descr="3"/>
          <p:cNvPicPr>
            <a:picLocks noChangeAspect="1"/>
          </p:cNvPicPr>
          <p:nvPr/>
        </p:nvPicPr>
        <p:blipFill>
          <a:blip r:embed="rId2"/>
          <a:stretch>
            <a:fillRect/>
          </a:stretch>
        </p:blipFill>
        <p:spPr>
          <a:xfrm>
            <a:off x="460375" y="1711325"/>
            <a:ext cx="7056120" cy="44843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91676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074410" y="0"/>
            <a:ext cx="2843530" cy="791845"/>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7" name="TextBox 7"/>
          <p:cNvSpPr txBox="1"/>
          <p:nvPr/>
        </p:nvSpPr>
        <p:spPr>
          <a:xfrm>
            <a:off x="3981374" y="217809"/>
            <a:ext cx="1344000" cy="587375"/>
          </a:xfrm>
          <a:prstGeom prst="rect">
            <a:avLst/>
          </a:prstGeom>
          <a:noFill/>
        </p:spPr>
        <p:txBody>
          <a:bodyPr wrap="square" lIns="0" tIns="48000" rIns="0" bIns="48000" rtlCol="0">
            <a:spAutoFit/>
          </a:bodyPr>
          <a:lstStyle/>
          <a:p>
            <a:pPr algn="ct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sym typeface="+mn-ea"/>
              </a:rPr>
              <a:t>实验背景</a:t>
            </a:r>
            <a:endParaRPr lang="zh-CN" altLang="en-US" sz="1600" b="1" dirty="0" smtClean="0">
              <a:solidFill>
                <a:schemeClr val="bg1">
                  <a:lumMod val="50000"/>
                </a:schemeClr>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9795434" y="21780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结果</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07450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21699" y="137165"/>
            <a:ext cx="2387399" cy="500633"/>
          </a:xfrm>
          <a:prstGeom prst="rect">
            <a:avLst/>
          </a:prstGeom>
        </p:spPr>
      </p:pic>
      <p:sp>
        <p:nvSpPr>
          <p:cNvPr id="2" name="灯片编号占位符 1"/>
          <p:cNvSpPr>
            <a:spLocks noGrp="1"/>
          </p:cNvSpPr>
          <p:nvPr>
            <p:ph type="sldNum" sz="quarter" idx="12"/>
          </p:nvPr>
        </p:nvSpPr>
        <p:spPr/>
        <p:txBody>
          <a:bodyPr/>
          <a:lstStyle/>
          <a:p>
            <a:fld id="{A8537B7A-7510-410A-AA53-45D600DA0276}" type="slidenum">
              <a:rPr lang="zh-CN" altLang="en-US" smtClean="0"/>
            </a:fld>
            <a:endParaRPr lang="zh-CN" altLang="en-US" dirty="0"/>
          </a:p>
        </p:txBody>
      </p:sp>
      <p:sp>
        <p:nvSpPr>
          <p:cNvPr id="4"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TextBox 9"/>
          <p:cNvSpPr txBox="1"/>
          <p:nvPr/>
        </p:nvSpPr>
        <p:spPr>
          <a:xfrm>
            <a:off x="6850304" y="217808"/>
            <a:ext cx="1344000" cy="340995"/>
          </a:xfrm>
          <a:prstGeom prst="rect">
            <a:avLst/>
          </a:prstGeom>
          <a:noFill/>
        </p:spPr>
        <p:txBody>
          <a:bodyPr wrap="square" lIns="0" tIns="48000" rIns="0" bIns="48000" rtlCol="0">
            <a:spAutoFit/>
          </a:bodyPr>
          <a:p>
            <a:pPr algn="ct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实验</a:t>
            </a: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过程</a:t>
            </a:r>
            <a:endParaRPr lang="zh-CN" altLang="en-US" sz="1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 name="TextBox 6"/>
          <p:cNvSpPr txBox="1"/>
          <p:nvPr/>
        </p:nvSpPr>
        <p:spPr>
          <a:xfrm>
            <a:off x="321945" y="1064895"/>
            <a:ext cx="3342005" cy="464185"/>
          </a:xfrm>
          <a:prstGeom prst="rect">
            <a:avLst/>
          </a:prstGeom>
          <a:noFill/>
        </p:spPr>
        <p:txBody>
          <a:bodyPr wrap="square" lIns="0" tIns="48000" rIns="0" bIns="48000" rtlCol="0">
            <a:spAutoFit/>
          </a:bodyPr>
          <a:p>
            <a:pPr algn="ct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定义训练和测试函数</a:t>
            </a:r>
            <a:endPar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00645" y="1844675"/>
            <a:ext cx="4357370" cy="4707890"/>
          </a:xfrm>
          <a:prstGeom prst="rect">
            <a:avLst/>
          </a:prstGeom>
        </p:spPr>
        <p:txBody>
          <a:bodyPr wrap="square">
            <a:spAutoFit/>
          </a:bodyPr>
          <a:p>
            <a:pPr marL="0" indent="127000" algn="just" defTabSz="266700">
              <a:lnSpc>
                <a:spcPct val="125000"/>
              </a:lnSpc>
              <a:spcBef>
                <a:spcPct val="0"/>
              </a:spcBef>
              <a:spcAft>
                <a:spcPct val="0"/>
              </a:spcAft>
            </a:pPr>
            <a:r>
              <a:rPr lang="zh-CN" altLang="en-US" sz="2000">
                <a:latin typeface="宋体" panose="02010600030101010101" pitchFamily="2" charset="-122"/>
                <a:ea typeface="宋体" panose="02010600030101010101" pitchFamily="2" charset="-122"/>
                <a:cs typeface="宋体" panose="02010600030101010101" pitchFamily="2" charset="-122"/>
              </a:rPr>
              <a:t>损失函数使用交叉熵损失，优化器使用</a:t>
            </a:r>
            <a:r>
              <a:rPr lang="en-US" altLang="zh-CN" sz="2000">
                <a:latin typeface="宋体" panose="02010600030101010101" pitchFamily="2" charset="-122"/>
                <a:ea typeface="宋体" panose="02010600030101010101" pitchFamily="2" charset="-122"/>
                <a:cs typeface="宋体" panose="02010600030101010101" pitchFamily="2" charset="-122"/>
              </a:rPr>
              <a:t>Adam</a:t>
            </a:r>
            <a:r>
              <a:rPr lang="zh-CN" altLang="en-US" sz="2000">
                <a:latin typeface="宋体" panose="02010600030101010101" pitchFamily="2" charset="-122"/>
                <a:ea typeface="宋体" panose="02010600030101010101" pitchFamily="2" charset="-122"/>
                <a:cs typeface="宋体" panose="02010600030101010101" pitchFamily="2" charset="-122"/>
              </a:rPr>
              <a:t>，</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0" indent="127000" algn="just" defTabSz="266700">
              <a:lnSpc>
                <a:spcPct val="125000"/>
              </a:lnSpc>
              <a:spcBef>
                <a:spcPct val="0"/>
              </a:spcBef>
              <a:spcAft>
                <a:spcPct val="0"/>
              </a:spcAft>
            </a:pPr>
            <a:r>
              <a:rPr lang="zh-CN" altLang="en-US" sz="2000">
                <a:latin typeface="宋体" panose="02010600030101010101" pitchFamily="2" charset="-122"/>
                <a:ea typeface="宋体" panose="02010600030101010101" pitchFamily="2" charset="-122"/>
                <a:cs typeface="宋体" panose="02010600030101010101" pitchFamily="2" charset="-122"/>
              </a:rPr>
              <a:t>训练函数：遍历训练集，计算每个批次的损失，并根据损失进行反向传播和优化更新模型参数。同时计算训练准确率。测试函数：计算每个测试批次的损失和准确率，并返回平均损失和准确率。</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0" indent="127000" algn="just" defTabSz="266700">
              <a:lnSpc>
                <a:spcPct val="125000"/>
              </a:lnSpc>
              <a:spcBef>
                <a:spcPct val="0"/>
              </a:spcBef>
              <a:spcAft>
                <a:spcPct val="0"/>
              </a:spcAft>
            </a:pPr>
            <a:r>
              <a:rPr lang="zh-CN" altLang="en-US" sz="2000">
                <a:latin typeface="宋体" panose="02010600030101010101" pitchFamily="2" charset="-122"/>
                <a:ea typeface="宋体" panose="02010600030101010101" pitchFamily="2" charset="-122"/>
                <a:cs typeface="宋体" panose="02010600030101010101" pitchFamily="2" charset="-122"/>
              </a:rPr>
              <a:t>在每个</a:t>
            </a:r>
            <a:r>
              <a:rPr lang="en-US" altLang="zh-CN" sz="2000">
                <a:latin typeface="宋体" panose="02010600030101010101" pitchFamily="2" charset="-122"/>
                <a:ea typeface="宋体" panose="02010600030101010101" pitchFamily="2" charset="-122"/>
                <a:cs typeface="宋体" panose="02010600030101010101" pitchFamily="2" charset="-122"/>
              </a:rPr>
              <a:t>epoch </a:t>
            </a:r>
            <a:r>
              <a:rPr lang="zh-CN" altLang="en-US" sz="2000">
                <a:latin typeface="宋体" panose="02010600030101010101" pitchFamily="2" charset="-122"/>
                <a:ea typeface="宋体" panose="02010600030101010101" pitchFamily="2" charset="-122"/>
                <a:cs typeface="宋体" panose="02010600030101010101" pitchFamily="2" charset="-122"/>
              </a:rPr>
              <a:t>中，模型首先在训练集上进行训练，接着在测试集上进行评估。每个 </a:t>
            </a:r>
            <a:r>
              <a:rPr lang="en-US" altLang="zh-CN" sz="2000">
                <a:latin typeface="宋体" panose="02010600030101010101" pitchFamily="2" charset="-122"/>
                <a:ea typeface="宋体" panose="02010600030101010101" pitchFamily="2" charset="-122"/>
                <a:cs typeface="宋体" panose="02010600030101010101" pitchFamily="2" charset="-122"/>
              </a:rPr>
              <a:t>epoch </a:t>
            </a:r>
            <a:r>
              <a:rPr lang="zh-CN" altLang="en-US" sz="2000">
                <a:latin typeface="宋体" panose="02010600030101010101" pitchFamily="2" charset="-122"/>
                <a:ea typeface="宋体" panose="02010600030101010101" pitchFamily="2" charset="-122"/>
                <a:cs typeface="宋体" panose="02010600030101010101" pitchFamily="2" charset="-122"/>
              </a:rPr>
              <a:t>的损失和准确率被存储，用于后续绘制图表。</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8" name="图片 6" descr="6"/>
          <p:cNvPicPr>
            <a:picLocks noChangeAspect="1"/>
          </p:cNvPicPr>
          <p:nvPr/>
        </p:nvPicPr>
        <p:blipFill>
          <a:blip r:embed="rId2"/>
          <a:stretch>
            <a:fillRect/>
          </a:stretch>
        </p:blipFill>
        <p:spPr>
          <a:xfrm>
            <a:off x="460375" y="2127885"/>
            <a:ext cx="7280910" cy="3243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194A9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p>
          </p:txBody>
        </p:sp>
      </p:gr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smtClean="0">
                <a:solidFill>
                  <a:srgbClr val="194A96"/>
                </a:solidFill>
                <a:latin typeface="微软雅黑" panose="020B0503020204020204" pitchFamily="34" charset="-122"/>
                <a:ea typeface="微软雅黑" panose="020B0503020204020204" pitchFamily="34" charset="-122"/>
              </a:rPr>
              <a:t>实验结果</a:t>
            </a:r>
            <a:endParaRPr lang="zh-CN" altLang="en-US" sz="4000" b="1" spc="600" dirty="0">
              <a:solidFill>
                <a:srgbClr val="194A9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848100" y="1047774"/>
            <a:ext cx="4495800" cy="948654"/>
          </a:xfrm>
          <a:prstGeom prst="rect">
            <a:avLst/>
          </a:prstGeom>
        </p:spPr>
      </p:pic>
      <p:sp>
        <p:nvSpPr>
          <p:cNvPr id="11" name="文本框 10"/>
          <p:cNvSpPr txBox="1"/>
          <p:nvPr/>
        </p:nvSpPr>
        <p:spPr>
          <a:xfrm>
            <a:off x="5491220" y="3502820"/>
            <a:ext cx="1196340" cy="460375"/>
          </a:xfrm>
          <a:prstGeom prst="rect">
            <a:avLst/>
          </a:prstGeom>
          <a:noFill/>
        </p:spPr>
        <p:txBody>
          <a:bodyPr wrap="none" rtlCol="0">
            <a:spAutoFit/>
          </a:bodyPr>
          <a:lstStyle/>
          <a:p>
            <a:r>
              <a:rPr lang="en-US" altLang="zh-CN" sz="2400" dirty="0" smtClean="0">
                <a:solidFill>
                  <a:srgbClr val="12346C"/>
                </a:solidFill>
                <a:latin typeface="微软雅黑" panose="020B0503020204020204" pitchFamily="34" charset="-122"/>
                <a:ea typeface="微软雅黑" panose="020B0503020204020204" pitchFamily="34" charset="-122"/>
              </a:rPr>
              <a:t>Part.03</a:t>
            </a:r>
            <a:endParaRPr lang="en-US" altLang="zh-CN" sz="2400" dirty="0">
              <a:solidFill>
                <a:srgbClr val="12346C"/>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MH" val="20151121191650"/>
  <p:tag name="MH_LIBRARY" val="GRAPHIC"/>
  <p:tag name="MH_TYPE" val="Other"/>
  <p:tag name="MH_ORDER" val="8"/>
</p:tagLst>
</file>

<file path=ppt/tags/tag10.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11.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12.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13.xml><?xml version="1.0" encoding="utf-8"?>
<p:tagLst xmlns:p="http://schemas.openxmlformats.org/presentationml/2006/main">
  <p:tag name="MH" val="20151121191650"/>
  <p:tag name="MH_LIBRARY" val="GRAPHIC"/>
  <p:tag name="MH_TYPE" val="Other"/>
  <p:tag name="MH_ORDER" val="8"/>
</p:tagLst>
</file>

<file path=ppt/tags/tag14.xml><?xml version="1.0" encoding="utf-8"?>
<p:tagLst xmlns:p="http://schemas.openxmlformats.org/presentationml/2006/main">
  <p:tag name="MH" val="20151121191650"/>
  <p:tag name="MH_LIBRARY" val="GRAPHIC"/>
  <p:tag name="MH_TYPE" val="Other"/>
  <p:tag name="MH_ORDER" val="8"/>
</p:tagLst>
</file>

<file path=ppt/tags/tag2.xml><?xml version="1.0" encoding="utf-8"?>
<p:tagLst xmlns:p="http://schemas.openxmlformats.org/presentationml/2006/main">
  <p:tag name="MH" val="20151121191650"/>
  <p:tag name="MH_LIBRARY" val="GRAPHIC"/>
  <p:tag name="MH_TYPE" val="Other"/>
  <p:tag name="MH_ORDER" val="8"/>
</p:tagLst>
</file>

<file path=ppt/tags/tag3.xml><?xml version="1.0" encoding="utf-8"?>
<p:tagLst xmlns:p="http://schemas.openxmlformats.org/presentationml/2006/main">
  <p:tag name="KSO_WM_DIAGRAM_VIRTUALLY_FRAME" val="{&quot;height&quot;:36.712283464566916,&quot;left&quot;:283.1845669291339,&quot;top&quot;:441.87779527559053,&quot;width&quot;:478.5777559055118}"/>
</p:tagLst>
</file>

<file path=ppt/tags/tag4.xml><?xml version="1.0" encoding="utf-8"?>
<p:tagLst xmlns:p="http://schemas.openxmlformats.org/presentationml/2006/main">
  <p:tag name="KSO_WM_DIAGRAM_VIRTUALLY_FRAME" val="{&quot;height&quot;:36.712283464566916,&quot;left&quot;:283.1845669291339,&quot;top&quot;:441.87779527559053,&quot;width&quot;:478.5777559055118}"/>
</p:tagLst>
</file>

<file path=ppt/tags/tag5.xml><?xml version="1.0" encoding="utf-8"?>
<p:tagLst xmlns:p="http://schemas.openxmlformats.org/presentationml/2006/main">
  <p:tag name="KSO_WM_DIAGRAM_VIRTUALLY_FRAME" val="{&quot;height&quot;:36.712283464566916,&quot;left&quot;:283.1845669291339,&quot;top&quot;:441.87779527559053,&quot;width&quot;:478.5777559055118}"/>
</p:tagLst>
</file>

<file path=ppt/tags/tag6.xml><?xml version="1.0" encoding="utf-8"?>
<p:tagLst xmlns:p="http://schemas.openxmlformats.org/presentationml/2006/main">
  <p:tag name="KSO_WM_DIAGRAM_VIRTUALLY_FRAME" val="{&quot;height&quot;:36.712283464566916,&quot;left&quot;:283.1845669291339,&quot;top&quot;:441.87779527559053,&quot;width&quot;:478.5777559055118}"/>
</p:tagLst>
</file>

<file path=ppt/tags/tag7.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8.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9.xml><?xml version="1.0" encoding="utf-8"?>
<p:tagLst xmlns:p="http://schemas.openxmlformats.org/presentationml/2006/main">
  <p:tag name="KSO_WM_DIAGRAM_VIRTUALLY_FRAME" val="{&quot;height&quot;:350.3028346456693,&quot;left&quot;:444.2554330708661,&quot;top&quot;:94.84858267716535,&quot;width&quot;:360.7445669291339}"/>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917</Words>
  <Application>WPS 演示</Application>
  <PresentationFormat>宽屏</PresentationFormat>
  <Paragraphs>117</Paragraphs>
  <Slides>12</Slides>
  <Notes>17</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宋体</vt:lpstr>
      <vt:lpstr>Wingdings</vt:lpstr>
      <vt:lpstr>微软雅黑</vt:lpstr>
      <vt:lpstr>Impact MT Std</vt:lpstr>
      <vt:lpstr>等线</vt:lpstr>
      <vt:lpstr>Arial Unicode MS</vt:lpstr>
      <vt:lpstr>等线 Light</vt:lpstr>
      <vt:lpstr>Times New Roman</vt:lpstr>
      <vt:lpstr>Calibri</vt:lpstr>
      <vt:lpstr>仿宋</vt:lpstr>
      <vt:lpstr>华文隶书</vt:lpstr>
      <vt:lpstr>黑体</vt:lpstr>
      <vt:lpstr>华文中宋</vt:lpstr>
      <vt:lpstr>华文楷体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sakura</cp:lastModifiedBy>
  <cp:revision>151</cp:revision>
  <dcterms:created xsi:type="dcterms:W3CDTF">2025-04-15T04:12:00Z</dcterms:created>
  <dcterms:modified xsi:type="dcterms:W3CDTF">2025-04-21T08:41:59Z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9A52F2A306A7939B1FDCFD674C50AFAF_42</vt:lpwstr>
  </property>
</Properties>
</file>